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1" r:id="rId4"/>
    <p:sldId id="262" r:id="rId5"/>
    <p:sldId id="269" r:id="rId6"/>
    <p:sldId id="267" r:id="rId7"/>
    <p:sldId id="280" r:id="rId8"/>
    <p:sldId id="289" r:id="rId9"/>
    <p:sldId id="292" r:id="rId10"/>
    <p:sldId id="293" r:id="rId11"/>
    <p:sldId id="294" r:id="rId12"/>
    <p:sldId id="314" r:id="rId13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816F57"/>
    <a:srgbClr val="8D35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AB06D-3A0A-4659-9B2A-E01708AFD2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B9A928-1BA6-4993-A2A2-E1F936AB57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2BA3A-8B50-408D-9DC5-E27C096B0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F8291-8A83-4813-8581-EBE5A637E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F150D-B47E-4A3E-8C14-23BAFAA50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47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1A763-5013-4390-B276-1A286E88F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EBDDF5-0568-4A7C-824E-5FC098581C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8B813-BE6D-4B56-BB98-0968054A0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2332C-22CD-45E3-B338-38EBCE39D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CF4BA-6DDF-4A7B-A4CD-12752267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96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26ABDD-1B2E-4F66-88C0-7F24E87132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A18BAE-0ADD-4C37-8081-113E86C12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3164E-08E8-4334-8F61-484947EA4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960BC-821D-4869-9199-3EA9FFEA9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AA052-699E-4953-A5F4-94F0B1B6A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55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C914E-ADC6-44FD-BE3F-2DB229008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9B3D3-AF23-4E63-B1F4-163BBDFDC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FB0A4-AF7D-427F-8860-66C945C16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4DF1F-8C20-4F3F-AA4A-A14B3157D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32964-5FA5-4E7F-8118-912D7F9B5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067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1DCCC-B1AA-465B-90C0-0EB2CE789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955D2-1293-434B-9AC3-0E285CA6F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09D37-352E-451F-BDE5-687D5950C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39552-CC81-4CDD-BD0E-E9307D04F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C8048-3143-4BC8-82B0-5029E8A1D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87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764D2-930C-4890-92E0-0BA402410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7C6CD-8430-403B-BC57-A00C359132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C4C23F-731E-4BAA-B494-ADB1E1651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7BE452-1C09-42D8-A6B9-B0EFF1AA6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7A9A58-1CD9-47F2-BBFA-753048E1A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2617F5-4592-4EFD-971B-F9B3D8AA4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65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1AB7F-7528-451E-ABF5-C9D73FCAC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FA8BC-FC6E-4CF9-A9B3-7944F3528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D289F-21AA-4F23-88C0-1119644A0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FDDEC1-5DD1-495A-8606-9D0D29FCD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99B20-DE11-46F7-8D94-EB6324B12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16CF0C-F851-4D6D-B1BF-465623B47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B97ABA-75A5-421A-AC61-082245F88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D32D5E-BDF8-46DA-876D-8744D8E3D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09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7F5D7-9728-4E84-A02B-DA7ABC586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79C4C5-8087-4230-9D0C-636E68F7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DC8750-5757-4937-9BCC-B8E785841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75AB34-2605-4EB9-8D28-2A1A705BE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565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8927F0-55B2-4BE7-805B-A3D6F142C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FAD612-8791-4451-926B-F58072CB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5DAF6-F30D-4FA8-A98F-00268C64F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5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CEC9-390E-4DE4-95F9-92065BC43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DE037-5036-4627-8266-F24CF745E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F19C6-A88C-4C48-A94A-D76DBD058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252CF-673D-4C93-B00B-62C357BC4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E2C45-57D7-4A11-89F1-B751FCB7D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B32FF4-E75F-4957-BA0E-279471F14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76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BEDFB-8285-4F3E-A02F-F77E39339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EA36E4-FA8B-4F0D-826F-7E870D833A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32738C-C14B-4E91-8B15-32A8CBBA61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0CD671-5261-4D5B-97F6-A100D1B3C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F02D3-47DA-4800-8349-AA3542C6D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C05D6-7668-4578-9C90-77A76A49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412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8B08F3-2AE6-4652-AE0B-4CD7DB8C5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56443-8EB1-42AB-A9ED-362B2B6F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4060A-C60E-45FA-A841-FA4A73319E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2D598-06C1-45C3-8223-96F586B1BB3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0E0E4-C9F9-4F20-8E12-983C9164F0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B07C4-586A-43D4-8CAA-99D8B6C38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8C101-1170-4C00-AD3B-506E8248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7E0C-E2E8-4637-BFC5-CDA879F93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607" y="516940"/>
            <a:ext cx="9144000" cy="1655763"/>
          </a:xfrm>
        </p:spPr>
        <p:txBody>
          <a:bodyPr>
            <a:normAutofit fontScale="90000"/>
          </a:bodyPr>
          <a:lstStyle/>
          <a:p>
            <a:r>
              <a:rPr lang="en-US" dirty="0"/>
              <a:t>Digital Holographic Reconstruction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46028F-1F9D-4315-B361-69C957452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2530" y="2844954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b="1" i="1" dirty="0"/>
              <a:t>Tom Zimmerman</a:t>
            </a:r>
          </a:p>
          <a:p>
            <a:r>
              <a:rPr lang="en-US" dirty="0"/>
              <a:t>IBM Research-Almaden</a:t>
            </a:r>
          </a:p>
          <a:p>
            <a:r>
              <a:rPr lang="en-US" dirty="0"/>
              <a:t>Center for Cellular Construction</a:t>
            </a:r>
          </a:p>
          <a:p>
            <a:r>
              <a:rPr lang="en-US" dirty="0"/>
              <a:t>5.20.23</a:t>
            </a:r>
          </a:p>
        </p:txBody>
      </p:sp>
      <p:pic>
        <p:nvPicPr>
          <p:cNvPr id="5" name="Picture 2" descr="Image result for nsf logo">
            <a:extLst>
              <a:ext uri="{FF2B5EF4-FFF2-40B4-BE49-F238E27FC236}">
                <a16:creationId xmlns:a16="http://schemas.microsoft.com/office/drawing/2014/main" id="{A758BEE7-DEC5-4569-9DEF-50EE3E920B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5317659"/>
            <a:ext cx="1533525" cy="154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16D1A3-D413-4F51-A451-3EE4F6A73B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45216" y="5733405"/>
            <a:ext cx="3246783" cy="11544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BEC9470-C1F6-4959-A56D-6327D81D01EB}"/>
              </a:ext>
            </a:extLst>
          </p:cNvPr>
          <p:cNvSpPr/>
          <p:nvPr/>
        </p:nvSpPr>
        <p:spPr>
          <a:xfrm>
            <a:off x="1524000" y="5733405"/>
            <a:ext cx="7620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This material is based upon work supported by the NSF under Grant No. </a:t>
            </a:r>
            <a:r>
              <a:rPr lang="en-US" sz="1400" b="1" dirty="0"/>
              <a:t>DBI-1548297</a:t>
            </a:r>
            <a:r>
              <a:rPr lang="en-US" sz="1400" dirty="0"/>
              <a:t>.  </a:t>
            </a:r>
          </a:p>
          <a:p>
            <a:r>
              <a:rPr lang="en-US" sz="1400" b="1" dirty="0"/>
              <a:t>Disclaimer:  </a:t>
            </a:r>
            <a:r>
              <a:rPr lang="en-US" sz="1400" dirty="0"/>
              <a:t>Any opinions, findings and conclusions or recommendations expressed in this material are those of the authors and do not necessarily reflect the views of the National Science Foundation. </a:t>
            </a:r>
          </a:p>
        </p:txBody>
      </p:sp>
    </p:spTree>
    <p:extLst>
      <p:ext uri="{BB962C8B-B14F-4D97-AF65-F5344CB8AC3E}">
        <p14:creationId xmlns:p14="http://schemas.microsoft.com/office/powerpoint/2010/main" val="3661451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CF9A17-B47C-4A8E-9FF0-6262BD498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311"/>
          <a:stretch/>
        </p:blipFill>
        <p:spPr>
          <a:xfrm>
            <a:off x="0" y="0"/>
            <a:ext cx="1217021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9232162-6770-4CCC-80DB-AAA3CF64BB80}"/>
              </a:ext>
            </a:extLst>
          </p:cNvPr>
          <p:cNvSpPr/>
          <p:nvPr/>
        </p:nvSpPr>
        <p:spPr>
          <a:xfrm>
            <a:off x="21782" y="6488668"/>
            <a:ext cx="31621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https://youtu.be/oq9UsYHyUvo</a:t>
            </a:r>
          </a:p>
        </p:txBody>
      </p:sp>
    </p:spTree>
    <p:extLst>
      <p:ext uri="{BB962C8B-B14F-4D97-AF65-F5344CB8AC3E}">
        <p14:creationId xmlns:p14="http://schemas.microsoft.com/office/powerpoint/2010/main" val="770847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B7620E-310F-40D6-BC1B-7A6B7D5D9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1AE83C-357E-4631-82EB-DD291973F809}"/>
              </a:ext>
            </a:extLst>
          </p:cNvPr>
          <p:cNvSpPr/>
          <p:nvPr/>
        </p:nvSpPr>
        <p:spPr>
          <a:xfrm>
            <a:off x="0" y="6488668"/>
            <a:ext cx="31621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https://youtu.be/oq9UsYHyUvo</a:t>
            </a:r>
          </a:p>
        </p:txBody>
      </p:sp>
    </p:spTree>
    <p:extLst>
      <p:ext uri="{BB962C8B-B14F-4D97-AF65-F5344CB8AC3E}">
        <p14:creationId xmlns:p14="http://schemas.microsoft.com/office/powerpoint/2010/main" val="301203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244D63B-17C3-4AD4-8284-EEB27449F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796" t="18798" r="2102" b="59802"/>
          <a:stretch/>
        </p:blipFill>
        <p:spPr>
          <a:xfrm>
            <a:off x="15682" y="874450"/>
            <a:ext cx="2975443" cy="18799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D27423-FF82-4E80-A2D4-CFA9B1F1302C}"/>
              </a:ext>
            </a:extLst>
          </p:cNvPr>
          <p:cNvSpPr/>
          <p:nvPr/>
        </p:nvSpPr>
        <p:spPr>
          <a:xfrm>
            <a:off x="98322" y="0"/>
            <a:ext cx="1199535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Correlation</a:t>
            </a:r>
            <a:r>
              <a:rPr lang="en-US" sz="3200" dirty="0"/>
              <a:t> is measurement of the similarity between two signals.</a:t>
            </a:r>
          </a:p>
          <a:p>
            <a:r>
              <a:rPr lang="en-US" sz="3200" b="1" dirty="0"/>
              <a:t>Convolution</a:t>
            </a:r>
            <a:r>
              <a:rPr lang="en-US" sz="3200" dirty="0"/>
              <a:t> is measurement of effect of one signal on the other signal.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EBABF2-8C9D-44E5-BCFE-30571247E19D}"/>
              </a:ext>
            </a:extLst>
          </p:cNvPr>
          <p:cNvSpPr/>
          <p:nvPr/>
        </p:nvSpPr>
        <p:spPr>
          <a:xfrm>
            <a:off x="98323" y="6085008"/>
            <a:ext cx="119953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https://www.mathworks.com/matlabcentral/answers/264746-difference-between-convolution-and-correlation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8C4D7E-D68E-4F5E-B034-2D287C7E5D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352" y="2720035"/>
            <a:ext cx="2149774" cy="25444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FA80C9-9007-4B56-83AD-76F463ADA9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6414"/>
            <a:ext cx="2149774" cy="25444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28C9DC-0503-40FA-BAB7-A1FEAC70A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224" y="2754434"/>
            <a:ext cx="2149774" cy="25444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C05A08-CE62-4CAC-BA7E-8E77D3D05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868" y="2720035"/>
            <a:ext cx="2149774" cy="25444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5B568B-43E4-4F52-B771-BB3E6964AC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261" y="2792138"/>
            <a:ext cx="2149774" cy="25444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710B15-0974-48E2-976D-B540015786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354" y="2792138"/>
            <a:ext cx="2149774" cy="25444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C09A5C-3C00-47D0-AAF9-DB908553C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488" y="2708225"/>
            <a:ext cx="2149774" cy="25444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A24837-D2BB-495A-B073-B7BAF99B0C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933" y="2708225"/>
            <a:ext cx="2258326" cy="25444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F123007-8A99-4139-BB28-BDB2A50CF17E}"/>
              </a:ext>
            </a:extLst>
          </p:cNvPr>
          <p:cNvSpPr txBox="1"/>
          <p:nvPr/>
        </p:nvSpPr>
        <p:spPr>
          <a:xfrm>
            <a:off x="196645" y="5327983"/>
            <a:ext cx="110818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                  0                                  .25                      .95                        1.0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8118C5-D6AA-43BB-B53A-58E24ED71A84}"/>
              </a:ext>
            </a:extLst>
          </p:cNvPr>
          <p:cNvSpPr/>
          <p:nvPr/>
        </p:nvSpPr>
        <p:spPr>
          <a:xfrm>
            <a:off x="98323" y="2759903"/>
            <a:ext cx="3847993" cy="2576693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DD8F84-393F-414A-A876-5E8B70CD6ED4}"/>
              </a:ext>
            </a:extLst>
          </p:cNvPr>
          <p:cNvSpPr/>
          <p:nvPr/>
        </p:nvSpPr>
        <p:spPr>
          <a:xfrm>
            <a:off x="4090596" y="2720036"/>
            <a:ext cx="2642401" cy="2648796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A0EBC1-F53D-4412-901C-F248EE13E96E}"/>
              </a:ext>
            </a:extLst>
          </p:cNvPr>
          <p:cNvSpPr/>
          <p:nvPr/>
        </p:nvSpPr>
        <p:spPr>
          <a:xfrm>
            <a:off x="6926947" y="2721438"/>
            <a:ext cx="2484181" cy="2648796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311D52-A2C6-4B28-A1F0-0732A2F6E330}"/>
              </a:ext>
            </a:extLst>
          </p:cNvPr>
          <p:cNvSpPr/>
          <p:nvPr/>
        </p:nvSpPr>
        <p:spPr>
          <a:xfrm>
            <a:off x="9763297" y="2708225"/>
            <a:ext cx="2092965" cy="2648796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EDD937-6FE8-4083-94D2-EB6E7B0B2936}"/>
              </a:ext>
            </a:extLst>
          </p:cNvPr>
          <p:cNvSpPr/>
          <p:nvPr/>
        </p:nvSpPr>
        <p:spPr>
          <a:xfrm>
            <a:off x="85023" y="6476504"/>
            <a:ext cx="11146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https://upload.wikimedia.org/wikipedia/commons/thumb/f/fa/Hand.svg/512px-Hand.svg.png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F397827-E73A-401A-9713-49BDD3F364E2}"/>
              </a:ext>
            </a:extLst>
          </p:cNvPr>
          <p:cNvSpPr txBox="1"/>
          <p:nvPr/>
        </p:nvSpPr>
        <p:spPr>
          <a:xfrm>
            <a:off x="2877239" y="1463791"/>
            <a:ext cx="666503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Correlation Example</a:t>
            </a:r>
          </a:p>
        </p:txBody>
      </p:sp>
    </p:spTree>
    <p:extLst>
      <p:ext uri="{BB962C8B-B14F-4D97-AF65-F5344CB8AC3E}">
        <p14:creationId xmlns:p14="http://schemas.microsoft.com/office/powerpoint/2010/main" val="324501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D39EA1-56CC-4317-B41D-D41FA9FCAAC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6876"/>
          <a:stretch/>
        </p:blipFill>
        <p:spPr>
          <a:xfrm>
            <a:off x="6307292" y="2776840"/>
            <a:ext cx="5679612" cy="399797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840333F-1112-4C13-BF62-B64B705250BC}"/>
              </a:ext>
            </a:extLst>
          </p:cNvPr>
          <p:cNvSpPr/>
          <p:nvPr/>
        </p:nvSpPr>
        <p:spPr>
          <a:xfrm>
            <a:off x="388270" y="832887"/>
            <a:ext cx="591902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/>
          </a:p>
          <a:p>
            <a:r>
              <a:rPr lang="en-US" sz="3200" dirty="0"/>
              <a:t>Any time-varying (complex) sound can be analyzed to find its frequency components.  </a:t>
            </a:r>
          </a:p>
          <a:p>
            <a:endParaRPr lang="en-US" sz="3200" dirty="0"/>
          </a:p>
          <a:p>
            <a:r>
              <a:rPr lang="en-US" sz="3200" dirty="0"/>
              <a:t>Any complex wave can be constructed by adding together sine waves of appropriate frequency, amplitude, and phase.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478878-94B5-4A9B-9986-96D4DA81A01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2581"/>
          <a:stretch/>
        </p:blipFill>
        <p:spPr>
          <a:xfrm>
            <a:off x="6307292" y="406882"/>
            <a:ext cx="5679612" cy="236995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C09BC89-D665-4B65-8DE0-DD5020564264}"/>
              </a:ext>
            </a:extLst>
          </p:cNvPr>
          <p:cNvSpPr/>
          <p:nvPr/>
        </p:nvSpPr>
        <p:spPr>
          <a:xfrm>
            <a:off x="320557" y="259398"/>
            <a:ext cx="55641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/>
              <a:t>Fourier Analysis &amp; Synthesis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2B750F-48AF-40A6-B0C2-F00B8131F99D}"/>
              </a:ext>
            </a:extLst>
          </p:cNvPr>
          <p:cNvSpPr/>
          <p:nvPr/>
        </p:nvSpPr>
        <p:spPr>
          <a:xfrm>
            <a:off x="0" y="646849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https://hearinghealthmatters.org</a:t>
            </a:r>
          </a:p>
        </p:txBody>
      </p:sp>
    </p:spTree>
    <p:extLst>
      <p:ext uri="{BB962C8B-B14F-4D97-AF65-F5344CB8AC3E}">
        <p14:creationId xmlns:p14="http://schemas.microsoft.com/office/powerpoint/2010/main" val="691078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DCEB0F-A149-4D65-B76C-D777EB529A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7235" y="0"/>
            <a:ext cx="10633410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6EE5CB1-9FD6-41A7-8AFD-A521B2FFFA57}"/>
              </a:ext>
            </a:extLst>
          </p:cNvPr>
          <p:cNvSpPr/>
          <p:nvPr/>
        </p:nvSpPr>
        <p:spPr>
          <a:xfrm>
            <a:off x="5429569" y="535813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8B8D8CF-4605-4C1C-9C22-6F7340F06E19}"/>
              </a:ext>
            </a:extLst>
          </p:cNvPr>
          <p:cNvSpPr/>
          <p:nvPr/>
        </p:nvSpPr>
        <p:spPr>
          <a:xfrm>
            <a:off x="6332856" y="5358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6C439A5-B217-4F53-B2FD-55D76ABB69F2}"/>
              </a:ext>
            </a:extLst>
          </p:cNvPr>
          <p:cNvSpPr/>
          <p:nvPr/>
        </p:nvSpPr>
        <p:spPr>
          <a:xfrm>
            <a:off x="9458643" y="543274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C72B07-2C6F-44BE-B988-EA1C9AC233C1}"/>
              </a:ext>
            </a:extLst>
          </p:cNvPr>
          <p:cNvSpPr/>
          <p:nvPr/>
        </p:nvSpPr>
        <p:spPr>
          <a:xfrm>
            <a:off x="9617393" y="526764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7EB72B2-6934-4D96-8DF1-B110FA72EDB6}"/>
              </a:ext>
            </a:extLst>
          </p:cNvPr>
          <p:cNvSpPr/>
          <p:nvPr/>
        </p:nvSpPr>
        <p:spPr>
          <a:xfrm>
            <a:off x="2308543" y="535812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994B059-2F61-4C7A-9768-B7BAE28D0B7F}"/>
              </a:ext>
            </a:extLst>
          </p:cNvPr>
          <p:cNvSpPr/>
          <p:nvPr/>
        </p:nvSpPr>
        <p:spPr>
          <a:xfrm>
            <a:off x="2076768" y="535812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1AF162-7392-4FF0-B2EE-6A170C684686}"/>
              </a:ext>
            </a:extLst>
          </p:cNvPr>
          <p:cNvSpPr/>
          <p:nvPr/>
        </p:nvSpPr>
        <p:spPr>
          <a:xfrm>
            <a:off x="7944238" y="6567326"/>
            <a:ext cx="32664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https://youtu.be/gwaYwRwY6PU</a:t>
            </a:r>
          </a:p>
        </p:txBody>
      </p:sp>
    </p:spTree>
    <p:extLst>
      <p:ext uri="{BB962C8B-B14F-4D97-AF65-F5344CB8AC3E}">
        <p14:creationId xmlns:p14="http://schemas.microsoft.com/office/powerpoint/2010/main" val="2700040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16A2EB-BF87-4891-A3AD-4718DBC44B6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00587" y="228020"/>
            <a:ext cx="4629557" cy="23694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5ACE9E-D50A-4F40-AD49-25ECBC6CED59}"/>
              </a:ext>
            </a:extLst>
          </p:cNvPr>
          <p:cNvSpPr txBox="1"/>
          <p:nvPr/>
        </p:nvSpPr>
        <p:spPr>
          <a:xfrm>
            <a:off x="7472516" y="6520620"/>
            <a:ext cx="4719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Image of “cameraman” Copyright MIT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CB75-4B0A-4459-8AE1-8405426447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13044" y="3127320"/>
            <a:ext cx="7079060" cy="362314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F20FBF2-C904-4A9D-8F8D-8C8F439D6955}"/>
              </a:ext>
            </a:extLst>
          </p:cNvPr>
          <p:cNvCxnSpPr>
            <a:cxnSpLocks/>
          </p:cNvCxnSpPr>
          <p:nvPr/>
        </p:nvCxnSpPr>
        <p:spPr>
          <a:xfrm flipH="1">
            <a:off x="2998839" y="4758813"/>
            <a:ext cx="422788" cy="1871167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194DE01-84A1-4711-BBBD-62D9EF2DB762}"/>
              </a:ext>
            </a:extLst>
          </p:cNvPr>
          <p:cNvCxnSpPr>
            <a:cxnSpLocks/>
          </p:cNvCxnSpPr>
          <p:nvPr/>
        </p:nvCxnSpPr>
        <p:spPr>
          <a:xfrm>
            <a:off x="3598607" y="4758813"/>
            <a:ext cx="766916" cy="1871167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095B0D4-1E13-4D23-B74E-B19557ADD355}"/>
              </a:ext>
            </a:extLst>
          </p:cNvPr>
          <p:cNvCxnSpPr>
            <a:cxnSpLocks/>
          </p:cNvCxnSpPr>
          <p:nvPr/>
        </p:nvCxnSpPr>
        <p:spPr>
          <a:xfrm flipH="1">
            <a:off x="5152574" y="4159045"/>
            <a:ext cx="3352329" cy="153535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22AA8C-6905-4057-90FE-19839E67C63A}"/>
              </a:ext>
            </a:extLst>
          </p:cNvPr>
          <p:cNvCxnSpPr>
            <a:cxnSpLocks/>
          </p:cNvCxnSpPr>
          <p:nvPr/>
        </p:nvCxnSpPr>
        <p:spPr>
          <a:xfrm>
            <a:off x="5201459" y="4562168"/>
            <a:ext cx="3421431" cy="668593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54A869B-2EE5-4C68-84BB-079E214F4F60}"/>
              </a:ext>
            </a:extLst>
          </p:cNvPr>
          <p:cNvCxnSpPr>
            <a:cxnSpLocks/>
          </p:cNvCxnSpPr>
          <p:nvPr/>
        </p:nvCxnSpPr>
        <p:spPr>
          <a:xfrm>
            <a:off x="1613044" y="5525729"/>
            <a:ext cx="340705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FCD542B-D90E-4801-A5D7-C66A02B92A7D}"/>
              </a:ext>
            </a:extLst>
          </p:cNvPr>
          <p:cNvCxnSpPr>
            <a:cxnSpLocks/>
          </p:cNvCxnSpPr>
          <p:nvPr/>
        </p:nvCxnSpPr>
        <p:spPr>
          <a:xfrm flipV="1">
            <a:off x="6912174" y="3127321"/>
            <a:ext cx="0" cy="343848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6076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ACF110-AF93-4E9A-BD07-99807A68B57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02816" y="629265"/>
            <a:ext cx="8986367" cy="6140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C03AB6-02DA-4701-BA8F-67DD610448E5}"/>
              </a:ext>
            </a:extLst>
          </p:cNvPr>
          <p:cNvSpPr txBox="1"/>
          <p:nvPr/>
        </p:nvSpPr>
        <p:spPr>
          <a:xfrm>
            <a:off x="4267173" y="0"/>
            <a:ext cx="44108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Low Pass Filter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CD3FD-74C2-4A0F-9E33-A9F0FB236E84}"/>
              </a:ext>
            </a:extLst>
          </p:cNvPr>
          <p:cNvSpPr/>
          <p:nvPr/>
        </p:nvSpPr>
        <p:spPr>
          <a:xfrm>
            <a:off x="9255770" y="6488668"/>
            <a:ext cx="3040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https://youtu.be/oACegp4iGi0</a:t>
            </a:r>
          </a:p>
        </p:txBody>
      </p:sp>
    </p:spTree>
    <p:extLst>
      <p:ext uri="{BB962C8B-B14F-4D97-AF65-F5344CB8AC3E}">
        <p14:creationId xmlns:p14="http://schemas.microsoft.com/office/powerpoint/2010/main" val="2234654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A158AF-B081-4223-95A5-10E8C88B32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9586" y="695206"/>
            <a:ext cx="9622939" cy="601086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EE6ECE8-490C-4CCC-86FA-407772C2E97F}"/>
              </a:ext>
            </a:extLst>
          </p:cNvPr>
          <p:cNvSpPr/>
          <p:nvPr/>
        </p:nvSpPr>
        <p:spPr>
          <a:xfrm>
            <a:off x="8960802" y="6380824"/>
            <a:ext cx="3040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https://youtu.be/oACegp4iGi0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A96468-041B-4E73-9E3A-CA380D8D7939}"/>
              </a:ext>
            </a:extLst>
          </p:cNvPr>
          <p:cNvSpPr txBox="1"/>
          <p:nvPr/>
        </p:nvSpPr>
        <p:spPr>
          <a:xfrm>
            <a:off x="4346655" y="0"/>
            <a:ext cx="37302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High Pass Filter</a:t>
            </a:r>
          </a:p>
        </p:txBody>
      </p:sp>
    </p:spTree>
    <p:extLst>
      <p:ext uri="{BB962C8B-B14F-4D97-AF65-F5344CB8AC3E}">
        <p14:creationId xmlns:p14="http://schemas.microsoft.com/office/powerpoint/2010/main" val="842401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32C0F90C-A00D-4DAF-AD37-430FD1E41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/>
          <a:stretch>
            <a:fillRect/>
          </a:stretch>
        </p:blipFill>
        <p:spPr bwMode="auto">
          <a:xfrm>
            <a:off x="1503362" y="1216025"/>
            <a:ext cx="9164638" cy="567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Rectangle 1">
            <a:extLst>
              <a:ext uri="{FF2B5EF4-FFF2-40B4-BE49-F238E27FC236}">
                <a16:creationId xmlns:a16="http://schemas.microsoft.com/office/drawing/2014/main" id="{B69EDB03-DC4A-4B93-BFA9-817EA0587C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3362" y="304801"/>
            <a:ext cx="9164638" cy="6461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600"/>
              <a:t>Huygens Principle  (1678)</a:t>
            </a:r>
          </a:p>
        </p:txBody>
      </p:sp>
      <p:sp>
        <p:nvSpPr>
          <p:cNvPr id="6148" name="TextBox 2">
            <a:extLst>
              <a:ext uri="{FF2B5EF4-FFF2-40B4-BE49-F238E27FC236}">
                <a16:creationId xmlns:a16="http://schemas.microsoft.com/office/drawing/2014/main" id="{E3FB47CD-2ECA-421F-BA2F-D0E2610C43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8800" y="2297114"/>
            <a:ext cx="6223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bg1"/>
                </a:solidFill>
              </a:rPr>
              <a:t>W/D</a:t>
            </a:r>
          </a:p>
        </p:txBody>
      </p:sp>
      <p:sp>
        <p:nvSpPr>
          <p:cNvPr id="6149" name="TextBox 3">
            <a:extLst>
              <a:ext uri="{FF2B5EF4-FFF2-40B4-BE49-F238E27FC236}">
                <a16:creationId xmlns:a16="http://schemas.microsoft.com/office/drawing/2014/main" id="{167014B2-AAC3-4BC4-8D38-481FF207A4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3429001"/>
            <a:ext cx="50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4000" b="1">
                <a:solidFill>
                  <a:schemeClr val="bg1"/>
                </a:solidFill>
              </a:rPr>
              <a:t>D</a:t>
            </a:r>
            <a:endParaRPr lang="en-US" altLang="en-US" b="1">
              <a:solidFill>
                <a:schemeClr val="bg1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8BB9356-75A1-43B5-9229-6D76A3B75921}"/>
              </a:ext>
            </a:extLst>
          </p:cNvPr>
          <p:cNvCxnSpPr/>
          <p:nvPr/>
        </p:nvCxnSpPr>
        <p:spPr>
          <a:xfrm flipV="1">
            <a:off x="4495800" y="3048000"/>
            <a:ext cx="0" cy="1524000"/>
          </a:xfrm>
          <a:prstGeom prst="straightConnector1">
            <a:avLst/>
          </a:prstGeom>
          <a:ln w="3810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1236281-5629-4C59-B178-49DE4B027023}"/>
              </a:ext>
            </a:extLst>
          </p:cNvPr>
          <p:cNvCxnSpPr/>
          <p:nvPr/>
        </p:nvCxnSpPr>
        <p:spPr>
          <a:xfrm>
            <a:off x="2438400" y="3810000"/>
            <a:ext cx="1143000" cy="0"/>
          </a:xfrm>
          <a:prstGeom prst="straightConnector1">
            <a:avLst/>
          </a:prstGeom>
          <a:ln w="3810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2" name="TextBox 13">
            <a:extLst>
              <a:ext uri="{FF2B5EF4-FFF2-40B4-BE49-F238E27FC236}">
                <a16:creationId xmlns:a16="http://schemas.microsoft.com/office/drawing/2014/main" id="{76A21AAE-DB28-423C-97C3-E674A92F1B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4639" y="3413125"/>
            <a:ext cx="3952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1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6153" name="TextBox 15">
            <a:extLst>
              <a:ext uri="{FF2B5EF4-FFF2-40B4-BE49-F238E27FC236}">
                <a16:creationId xmlns:a16="http://schemas.microsoft.com/office/drawing/2014/main" id="{CCDFF2DD-678F-476C-A979-1396628BC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8801" y="1449388"/>
            <a:ext cx="7397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bg1"/>
                </a:solidFill>
              </a:rPr>
              <a:t>2W/D</a:t>
            </a:r>
          </a:p>
        </p:txBody>
      </p:sp>
      <p:sp>
        <p:nvSpPr>
          <p:cNvPr id="6154" name="TextBox 16">
            <a:extLst>
              <a:ext uri="{FF2B5EF4-FFF2-40B4-BE49-F238E27FC236}">
                <a16:creationId xmlns:a16="http://schemas.microsoft.com/office/drawing/2014/main" id="{05D54A75-62E1-4D64-AE8D-6CF3C0CEA5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90064" y="882650"/>
            <a:ext cx="7397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3W/D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0AE8486-9E3C-429A-A59E-54B6CAB76536}"/>
              </a:ext>
            </a:extLst>
          </p:cNvPr>
          <p:cNvSpPr/>
          <p:nvPr/>
        </p:nvSpPr>
        <p:spPr>
          <a:xfrm rot="19610902">
            <a:off x="7866436" y="928045"/>
            <a:ext cx="3822473" cy="301370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B47523-5C17-47BF-B6B0-1C18351BB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265" y="2167702"/>
            <a:ext cx="2522596" cy="2522596"/>
          </a:xfrm>
          <a:prstGeom prst="rect">
            <a:avLst/>
          </a:prstGeom>
        </p:spPr>
      </p:pic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9CB595B7-4A0D-4877-BB76-DC767AFEC493}"/>
              </a:ext>
            </a:extLst>
          </p:cNvPr>
          <p:cNvSpPr/>
          <p:nvPr/>
        </p:nvSpPr>
        <p:spPr>
          <a:xfrm rot="14576591">
            <a:off x="4610196" y="2028456"/>
            <a:ext cx="2489826" cy="4723294"/>
          </a:xfrm>
          <a:prstGeom prst="triangle">
            <a:avLst>
              <a:gd name="adj" fmla="val 41521"/>
            </a:avLst>
          </a:prstGeom>
          <a:solidFill>
            <a:srgbClr val="FF0000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717601C-8DF9-4F7F-994A-D221C89E0731}"/>
              </a:ext>
            </a:extLst>
          </p:cNvPr>
          <p:cNvSpPr/>
          <p:nvPr/>
        </p:nvSpPr>
        <p:spPr>
          <a:xfrm>
            <a:off x="3746090" y="5525729"/>
            <a:ext cx="196645" cy="2458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75F452-3CB8-461C-AC4D-0D9ABF76A450}"/>
              </a:ext>
            </a:extLst>
          </p:cNvPr>
          <p:cNvSpPr txBox="1"/>
          <p:nvPr/>
        </p:nvSpPr>
        <p:spPr>
          <a:xfrm>
            <a:off x="2277087" y="284980"/>
            <a:ext cx="62474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Reconstruction with Laser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B99B0B-EF92-4A32-B7D9-1A3896244C3C}"/>
              </a:ext>
            </a:extLst>
          </p:cNvPr>
          <p:cNvSpPr txBox="1"/>
          <p:nvPr/>
        </p:nvSpPr>
        <p:spPr>
          <a:xfrm>
            <a:off x="2960113" y="4626181"/>
            <a:ext cx="15361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Reconstructed</a:t>
            </a:r>
          </a:p>
          <a:p>
            <a:pPr algn="ctr"/>
            <a:r>
              <a:rPr lang="en-US" dirty="0"/>
              <a:t>Subject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673CCB-7510-4644-9A75-7D73FDCDC7BC}"/>
              </a:ext>
            </a:extLst>
          </p:cNvPr>
          <p:cNvSpPr txBox="1"/>
          <p:nvPr/>
        </p:nvSpPr>
        <p:spPr>
          <a:xfrm>
            <a:off x="6466240" y="5243783"/>
            <a:ext cx="40756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Photographic Film of Interference Pattern</a:t>
            </a:r>
          </a:p>
          <a:p>
            <a:pPr algn="ctr"/>
            <a:r>
              <a:rPr lang="en-US" dirty="0"/>
              <a:t>(Fresnel Zone Plate for point source)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996B3A4-27BE-4F41-ABF1-B03758C2BA35}"/>
              </a:ext>
            </a:extLst>
          </p:cNvPr>
          <p:cNvSpPr/>
          <p:nvPr/>
        </p:nvSpPr>
        <p:spPr>
          <a:xfrm rot="8847834">
            <a:off x="9250033" y="924033"/>
            <a:ext cx="2182970" cy="221632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953EAC-2769-49D8-B75B-867E6075011F}"/>
              </a:ext>
            </a:extLst>
          </p:cNvPr>
          <p:cNvSpPr txBox="1"/>
          <p:nvPr/>
        </p:nvSpPr>
        <p:spPr>
          <a:xfrm>
            <a:off x="9876099" y="1560855"/>
            <a:ext cx="1170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Laser</a:t>
            </a:r>
          </a:p>
        </p:txBody>
      </p:sp>
    </p:spTree>
    <p:extLst>
      <p:ext uri="{BB962C8B-B14F-4D97-AF65-F5344CB8AC3E}">
        <p14:creationId xmlns:p14="http://schemas.microsoft.com/office/powerpoint/2010/main" val="1605591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9FEEB8-CAA1-4E46-95D0-A1B4D91BED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CB274F-B162-4860-9681-FF97150C001E}"/>
              </a:ext>
            </a:extLst>
          </p:cNvPr>
          <p:cNvSpPr/>
          <p:nvPr/>
        </p:nvSpPr>
        <p:spPr>
          <a:xfrm>
            <a:off x="0" y="6488668"/>
            <a:ext cx="31621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https://youtu.be/oq9UsYHyUvo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234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6767</TotalTime>
  <Words>266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Digital Holographic Reconstruction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Zimmerman</dc:creator>
  <cp:lastModifiedBy>Thomas Zimmerman</cp:lastModifiedBy>
  <cp:revision>72</cp:revision>
  <cp:lastPrinted>2019-09-30T14:53:11Z</cp:lastPrinted>
  <dcterms:created xsi:type="dcterms:W3CDTF">2019-09-12T22:02:22Z</dcterms:created>
  <dcterms:modified xsi:type="dcterms:W3CDTF">2023-05-20T21:53:35Z</dcterms:modified>
</cp:coreProperties>
</file>

<file path=docProps/thumbnail.jpeg>
</file>